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5666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674CB-3709-4ACF-BB61-29ADEA3D4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33272"/>
            <a:ext cx="9144000" cy="2478024"/>
          </a:xfrm>
        </p:spPr>
        <p:txBody>
          <a:bodyPr lIns="0" tIns="0" rIns="0" bIns="0" anchor="b">
            <a:noAutofit/>
          </a:bodyPr>
          <a:lstStyle>
            <a:lvl1pPr algn="ctr">
              <a:defRPr sz="4000" spc="7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6DA6BE-9B64-48FC-92D1-EF0D426A39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2192"/>
            <a:ext cx="9144000" cy="1435608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3AE59-8E21-449F-86DA-5BE297010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5808-3B61-48CC-92EF-85AC2E0DFA56}" type="datetime2">
              <a:rPr lang="en-US" smtClean="0"/>
              <a:t>Tuesday, November 30,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8CCD60-9970-49FD-8254-21154BAA1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0A488-07A7-42F9-B1DF-68545B754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275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DC3B6-2D75-4EC4-9120-88DCE0EA6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4B06CB-A0FE-4499-B674-90C8C281A5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FD700-765A-4DE6-A8EC-9D9D92FCB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E98AF-4574-4509-BF7A-519ACD5BF826}" type="datetime2">
              <a:rPr lang="en-US" smtClean="0"/>
              <a:t>Tuesday, November 30,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664EC-C4B1-4D14-9ED3-14C6CCBFF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DF5526-E518-4133-9F44-D812576C1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752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F62998-15B1-4CA8-8C60-7801001F80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838899"/>
            <a:ext cx="2628900" cy="48493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1AE278-0885-4594-AB09-120344C7D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49235" y="838900"/>
            <a:ext cx="7723265" cy="4849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850CC-FB43-4988-8D4E-9C54C2018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97D4-9636-490F-85D0-E926C2B6F3B1}" type="datetime2">
              <a:rPr lang="en-US" smtClean="0"/>
              <a:t>Tuesday, November 30,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70300-3853-4FB4-A084-CF6E5CF2B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BAFB0-25AA-4B69-8418-418F47A92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483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E0F35-0AE7-48AB-9005-F1DB4BD0B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D4022-C31F-4C4C-B5BF-5F9730C08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45EE9-11D3-436C-9D73-1AA6CCDB1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F3C6-0FD4-4939-991C-00DDE5C56815}" type="datetime2">
              <a:rPr lang="en-US" smtClean="0"/>
              <a:t>Tuesday, November 30,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17DCF-881F-4956-81AE-A6D27A88F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65F17-AD75-4B7E-970D-5D4DBD5D1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180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C12CB-05D8-4D62-BDC5-812DB6DD0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709738"/>
            <a:ext cx="9966960" cy="2852737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4400" spc="7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52F020-8516-4B9E-B455-5731ED6C9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4974336"/>
            <a:ext cx="9966961" cy="1115568"/>
          </a:xfrm>
        </p:spPr>
        <p:txBody>
          <a:bodyPr>
            <a:normAutofit/>
          </a:bodyPr>
          <a:lstStyle>
            <a:lvl1pPr marL="0" indent="0"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822993-6E28-44BB-B983-095B476B8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07482-8128-47C6-A8DD-6452B0291CFF}" type="datetime2">
              <a:rPr lang="en-US" smtClean="0"/>
              <a:t>Tuesday, November 30,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09971-06C9-462B-81D9-BEF24C708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9A076D-47C1-49CD-9A8B-956DB3FC3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925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8DFBD-F5ED-455C-8AD0-97476A55E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0E58C-F463-4D52-9225-9410133113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2112264"/>
            <a:ext cx="4846320" cy="3959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F7BDB4-97FA-485D-A557-6F96692BAC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66560" y="2112265"/>
            <a:ext cx="4846320" cy="39593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C50007-C799-4117-8ACD-5EE980E63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03F25-275E-41DE-BE3B-EBF0DB49F9B1}" type="datetime2">
              <a:rPr lang="en-US" smtClean="0"/>
              <a:t>Tuesday, November 30,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4E8968-6BAD-4D5A-BF1D-911C7A39C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9D8C08-BF20-4D5E-9004-0C075C36D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336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036E0D-26A5-455A-A8BD-70DA8BC03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48410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FD4EA0-094D-4056-9032-BFB44B4089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71600" y="3018472"/>
            <a:ext cx="4841076" cy="3104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C0CCE8-718F-4620-8B4A-C60EEA7B88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66560" y="2112264"/>
            <a:ext cx="484632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E86DF-0069-4D31-BDD3-A9A2F9B7B4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66560" y="3018471"/>
            <a:ext cx="4841076" cy="3104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A5ED06-FE54-4B86-A8D4-07D0EB08C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5572-4A44-4171-84AA-64D42C8050A6}" type="datetime2">
              <a:rPr lang="en-US" smtClean="0"/>
              <a:t>Tuesday, November 30, 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9EC6C3-0950-4AFE-936A-9AB5D2278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84B1D1-BE0C-48F4-BC74-90675A0F0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D453288-3D76-40C1-BE00-223AB28F1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043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B1716-24B0-42CD-95B6-843092597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3617E-4B11-481F-AC6E-000317902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612E-528E-4FD5-9E9E-E15F1108F171}" type="datetime2">
              <a:rPr lang="en-US" smtClean="0"/>
              <a:t>Tuesday, November 30, 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BF19CC-06D3-40E9-81B5-63B457B22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EFC312-3AA5-46F7-B701-3D9327A68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538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C9E28E-1389-47AF-B3EB-22571417A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D862-A06D-436F-A92E-EBAAD50B6E50}" type="datetime2">
              <a:rPr lang="en-US" smtClean="0"/>
              <a:t>Tuesday, November 30, 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F6B08-1984-4F7C-9F6E-A4F47BDBA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71B3C5-CEC7-427F-931C-1318C421B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276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EB55F-536E-4547-A5D2-0483FC368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425"/>
            <a:ext cx="3932237" cy="1894511"/>
          </a:xfrm>
        </p:spPr>
        <p:txBody>
          <a:bodyPr anchor="b"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17D3C-533B-4EA9-886B-FAE59956C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992" y="987425"/>
            <a:ext cx="5687568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19D2E1-4B17-4608-961E-2C4719855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58510"/>
            <a:ext cx="3932237" cy="28025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5A3535-184C-438C-AE91-9C42B7C5A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0B7D-2260-4809-8F0A-9E5F3E24F169}" type="datetime2">
              <a:rPr lang="en-US" smtClean="0"/>
              <a:t>Tuesday, November 30,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F6DBC3-4A58-42BA-9B55-A9A725103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E6563-0AB6-4038-A12B-A259552DB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444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702C5-1E3B-4C62-A538-59BB57286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552"/>
            <a:ext cx="3932237" cy="1892808"/>
          </a:xfrm>
        </p:spPr>
        <p:txBody>
          <a:bodyPr anchor="b"/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2CF574-95CE-4E60-B2CF-3B5B4F33A7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05319" y="987425"/>
            <a:ext cx="583324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039F7C-C735-4356-8B04-89E1904795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33286"/>
            <a:ext cx="3932237" cy="28357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E706DF-52A3-4F34-9BF5-E1ACD5D54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4735-C637-46A3-94EB-AB3AC4188D2F}" type="datetime2">
              <a:rPr lang="en-US" smtClean="0"/>
              <a:t>Tuesday, November 30,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B25E53-E72E-4110-BB6B-3477F56C3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686F8F-3D62-4CEC-AD9A-B70848E6A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735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CF2F3BB-127D-44BC-A8EF-A8BB5F5911CA}"/>
              </a:ext>
            </a:extLst>
          </p:cNvPr>
          <p:cNvSpPr/>
          <p:nvPr/>
        </p:nvSpPr>
        <p:spPr>
          <a:xfrm rot="10800000" flipH="1">
            <a:off x="0" y="6401226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0D1F30-F118-4A1F-A48F-7E5706959F64}"/>
              </a:ext>
            </a:extLst>
          </p:cNvPr>
          <p:cNvSpPr/>
          <p:nvPr/>
        </p:nvSpPr>
        <p:spPr>
          <a:xfrm flipH="1">
            <a:off x="4038602" y="6401228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AE890C-17CE-44C0-BDED-BA68F92A8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5528"/>
            <a:ext cx="10241280" cy="1234440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910A6E-46D1-42CF-996C-2207737FB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10241280" cy="395935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B5247-D236-462B-BCE0-2A24DF75B0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09560" y="6409944"/>
            <a:ext cx="3703320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300" baseline="0">
                <a:solidFill>
                  <a:srgbClr val="FFFFFF"/>
                </a:solidFill>
              </a:defRPr>
            </a:lvl1pPr>
          </a:lstStyle>
          <a:p>
            <a:fld id="{AE0C963C-C1DB-4AFD-9DDC-0691666BF49B}" type="datetime2">
              <a:rPr lang="en-US" smtClean="0"/>
              <a:pPr/>
              <a:t>Tuesday, November 30, 2021</a:t>
            </a:fld>
            <a:endParaRPr lang="en-US" cap="all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55C58-7DDF-4CD4-96AD-F9CC844D84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828800" y="1911096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1"/>
                </a:solidFill>
                <a:latin typeface="+mj-lt"/>
              </a:defRPr>
            </a:lvl1pPr>
          </a:lstStyle>
          <a:p>
            <a:pPr algn="l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95647-A849-45D9-BC71-46A12E6DE4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7744" y="6409944"/>
            <a:ext cx="438912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C01389E6-C847-4AD0-B56D-D205B2EAB1EE}" type="slidenum">
              <a:rPr lang="en-US" smtClean="0"/>
              <a:pPr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931337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 cap="all" spc="7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ubpenguinwiki.info/wiki/Grandfather_Clock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Relationship Id="rId5" Type="http://schemas.openxmlformats.org/officeDocument/2006/relationships/hyperlink" Target="http://openclipart.org/detail/189839/cartoon-mouse-by-gmad-189839" TargetMode="Externa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analog-clock-clock-time-1295631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ubpenguinwiki.info/wiki/Grandfather_Clock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Relationship Id="rId5" Type="http://schemas.openxmlformats.org/officeDocument/2006/relationships/hyperlink" Target="http://openclipart.org/detail/189839/cartoon-mouse-by-gmad-189839" TargetMode="Externa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6F292AA-C8DB-4CAA-97C9-456CF85406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larm clock on a blue table with a pink wall">
            <a:extLst>
              <a:ext uri="{FF2B5EF4-FFF2-40B4-BE49-F238E27FC236}">
                <a16:creationId xmlns:a16="http://schemas.microsoft.com/office/drawing/2014/main" id="{7D0FB440-49A6-4AE0-901D-5F1EB05D699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910" r="48434" b="-1"/>
          <a:stretch/>
        </p:blipFill>
        <p:spPr>
          <a:xfrm>
            <a:off x="-1" y="10"/>
            <a:ext cx="4587901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A065953-3D69-4CD4-80C3-DF10DEB4C7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7902" y="-429"/>
            <a:ext cx="7604097" cy="6857571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  <a:alpha val="73000"/>
                </a:schemeClr>
              </a:gs>
              <a:gs pos="100000">
                <a:schemeClr val="accent2"/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AB36DB5-F10D-4EDB-87E2-ECB9301FF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7901" y="0"/>
            <a:ext cx="7604097" cy="6858000"/>
          </a:xfrm>
          <a:prstGeom prst="rect">
            <a:avLst/>
          </a:prstGeom>
          <a:gradFill>
            <a:gsLst>
              <a:gs pos="0">
                <a:schemeClr val="accent5">
                  <a:alpha val="37000"/>
                </a:schemeClr>
              </a:gs>
              <a:gs pos="98000">
                <a:schemeClr val="accent2">
                  <a:alpha val="66000"/>
                </a:schemeClr>
              </a:gs>
            </a:gsLst>
            <a:lin ang="12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46F195D-95DC-419E-BBC1-E2B601A60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599847" y="4355164"/>
            <a:ext cx="7592151" cy="2502836"/>
          </a:xfrm>
          <a:prstGeom prst="rect">
            <a:avLst/>
          </a:prstGeom>
          <a:gradFill>
            <a:gsLst>
              <a:gs pos="22000">
                <a:schemeClr val="accent6">
                  <a:alpha val="39000"/>
                </a:schemeClr>
              </a:gs>
              <a:gs pos="82000">
                <a:schemeClr val="accent5">
                  <a:alpha val="19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2256CF5B-1DAD-4912-86B9-FCA733692F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704304">
            <a:off x="6080918" y="830588"/>
            <a:ext cx="4998441" cy="4998441"/>
          </a:xfrm>
          <a:prstGeom prst="ellipse">
            <a:avLst/>
          </a:pr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18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073093-A741-9A48-9F27-F7FE78D8C8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75425" y="768485"/>
            <a:ext cx="6133656" cy="3169674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bg1"/>
                </a:solidFill>
              </a:rPr>
              <a:t>Hickory Dickory Dock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93AA2E-2539-ED44-AA8B-BD6D661149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62918" y="4793128"/>
            <a:ext cx="5462494" cy="1141157"/>
          </a:xfrm>
        </p:spPr>
        <p:txBody>
          <a:bodyPr>
            <a:normAutofit/>
          </a:bodyPr>
          <a:lstStyle/>
          <a:p>
            <a:pPr algn="r"/>
            <a:r>
              <a:rPr lang="en-US" sz="1400" dirty="0">
                <a:solidFill>
                  <a:schemeClr val="bg1"/>
                </a:solidFill>
              </a:rPr>
              <a:t>An exploration in sound</a:t>
            </a:r>
          </a:p>
          <a:p>
            <a:pPr algn="r"/>
            <a:r>
              <a:rPr lang="en-US" sz="1400" dirty="0">
                <a:solidFill>
                  <a:schemeClr val="bg1"/>
                </a:solidFill>
              </a:rPr>
              <a:t>-Dr. Patrick Ware</a:t>
            </a:r>
          </a:p>
        </p:txBody>
      </p:sp>
    </p:spTree>
    <p:extLst>
      <p:ext uri="{BB962C8B-B14F-4D97-AF65-F5344CB8AC3E}">
        <p14:creationId xmlns:p14="http://schemas.microsoft.com/office/powerpoint/2010/main" val="1141116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D4C0BBB-0042-4603-A226-6117F3FD5B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C44F520-2598-460E-9F91-B02F60830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3698ABF1-2D7A-4C8C-A41A-0957412746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5E160AE-3C66-4235-84C0-BD472DE6AC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2" y="-17416"/>
            <a:ext cx="12192002" cy="6892832"/>
          </a:xfrm>
          <a:prstGeom prst="rect">
            <a:avLst/>
          </a:prstGeom>
          <a:gradFill>
            <a:gsLst>
              <a:gs pos="0">
                <a:schemeClr val="accent6"/>
              </a:gs>
              <a:gs pos="95000">
                <a:schemeClr val="accent5">
                  <a:alpha val="81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39CC7EE-929B-4FA6-BA5A-86D02B7924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4" y="4369578"/>
            <a:ext cx="12192004" cy="2505838"/>
          </a:xfrm>
          <a:prstGeom prst="rect">
            <a:avLst/>
          </a:prstGeom>
          <a:gradFill>
            <a:gsLst>
              <a:gs pos="0">
                <a:schemeClr val="accent5">
                  <a:alpha val="0"/>
                </a:schemeClr>
              </a:gs>
              <a:gs pos="95000">
                <a:schemeClr val="accent2">
                  <a:alpha val="63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4BB87F2-3BE0-433A-AD90-24CE82FBFE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57191" y="-17416"/>
            <a:ext cx="11734809" cy="6892831"/>
          </a:xfrm>
          <a:prstGeom prst="rect">
            <a:avLst/>
          </a:prstGeom>
          <a:gradFill>
            <a:gsLst>
              <a:gs pos="22000">
                <a:schemeClr val="accent2">
                  <a:alpha val="43000"/>
                </a:schemeClr>
              </a:gs>
              <a:gs pos="99000">
                <a:schemeClr val="accent5">
                  <a:alpha val="33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366B6A15-54B2-4DFA-B2EF-ED937D8CC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417086">
            <a:off x="5496703" y="1105097"/>
            <a:ext cx="5005754" cy="5005754"/>
          </a:xfrm>
          <a:prstGeom prst="ellipse">
            <a:avLst/>
          </a:prstGeom>
          <a:gradFill>
            <a:gsLst>
              <a:gs pos="31000">
                <a:schemeClr val="accent6">
                  <a:lumMod val="75000"/>
                  <a:alpha val="0"/>
                </a:schemeClr>
              </a:gs>
              <a:gs pos="85000">
                <a:schemeClr val="accent6">
                  <a:alpha val="3700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60DA6D8-1AE1-42F8-808F-E247404A44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935529" y="-1495746"/>
            <a:ext cx="4739543" cy="7696200"/>
          </a:xfrm>
          <a:prstGeom prst="rect">
            <a:avLst/>
          </a:prstGeom>
          <a:gradFill>
            <a:gsLst>
              <a:gs pos="5200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6">
                  <a:alpha val="25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7CC8070-7ED2-D841-A457-072291F2D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9276" y="661358"/>
            <a:ext cx="6692881" cy="3347559"/>
          </a:xfrm>
        </p:spPr>
        <p:txBody>
          <a:bodyPr vert="horz" lIns="0" tIns="0" rIns="0" bIns="0" rtlCol="0" anchor="b">
            <a:normAutofit/>
          </a:bodyPr>
          <a:lstStyle/>
          <a:p>
            <a:pPr algn="r"/>
            <a:r>
              <a:rPr lang="en-US" sz="4400" spc="750">
                <a:solidFill>
                  <a:schemeClr val="bg1"/>
                </a:solidFill>
              </a:rPr>
              <a:t>Hickory dickory dock</a:t>
            </a:r>
          </a:p>
        </p:txBody>
      </p:sp>
    </p:spTree>
    <p:extLst>
      <p:ext uri="{BB962C8B-B14F-4D97-AF65-F5344CB8AC3E}">
        <p14:creationId xmlns:p14="http://schemas.microsoft.com/office/powerpoint/2010/main" val="2883514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BD4C0BBB-0042-4603-A226-6117F3FD5B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C44F520-2598-460E-9F91-B02F60830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040BF4A1-714C-419E-A19F-578DE93BE0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F91A9BD-D57F-4941-931F-40597AB3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409317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89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C54DB264-9467-4730-B9E9-C9A97DD669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790128" y="3609527"/>
            <a:ext cx="2458347" cy="4038601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: Shape 39">
            <a:extLst>
              <a:ext uri="{FF2B5EF4-FFF2-40B4-BE49-F238E27FC236}">
                <a16:creationId xmlns:a16="http://schemas.microsoft.com/office/drawing/2014/main" id="{BB097F88-2120-47B4-B891-5B28F66BBD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64227" y="1757079"/>
            <a:ext cx="3900088" cy="4178958"/>
          </a:xfrm>
          <a:custGeom>
            <a:avLst/>
            <a:gdLst>
              <a:gd name="connsiteX0" fmla="*/ 2431956 w 3900088"/>
              <a:gd name="connsiteY0" fmla="*/ 93939 h 4178958"/>
              <a:gd name="connsiteX1" fmla="*/ 3900088 w 3900088"/>
              <a:gd name="connsiteY1" fmla="*/ 2089479 h 4178958"/>
              <a:gd name="connsiteX2" fmla="*/ 1810609 w 3900088"/>
              <a:gd name="connsiteY2" fmla="*/ 4178958 h 4178958"/>
              <a:gd name="connsiteX3" fmla="*/ 77980 w 3900088"/>
              <a:gd name="connsiteY3" fmla="*/ 3257727 h 4178958"/>
              <a:gd name="connsiteX4" fmla="*/ 0 w 3900088"/>
              <a:gd name="connsiteY4" fmla="*/ 3129367 h 4178958"/>
              <a:gd name="connsiteX5" fmla="*/ 831517 w 3900088"/>
              <a:gd name="connsiteY5" fmla="*/ 244059 h 4178958"/>
              <a:gd name="connsiteX6" fmla="*/ 997290 w 3900088"/>
              <a:gd name="connsiteY6" fmla="*/ 164202 h 4178958"/>
              <a:gd name="connsiteX7" fmla="*/ 1810609 w 3900088"/>
              <a:gd name="connsiteY7" fmla="*/ 0 h 4178958"/>
              <a:gd name="connsiteX8" fmla="*/ 2431956 w 3900088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088" h="4178958">
                <a:moveTo>
                  <a:pt x="2431956" y="93939"/>
                </a:moveTo>
                <a:cubicBezTo>
                  <a:pt x="3282517" y="358491"/>
                  <a:pt x="3900088" y="1151865"/>
                  <a:pt x="3900088" y="2089479"/>
                </a:cubicBezTo>
                <a:cubicBezTo>
                  <a:pt x="3900088" y="3243466"/>
                  <a:pt x="2964596" y="4178958"/>
                  <a:pt x="1810609" y="4178958"/>
                </a:cubicBezTo>
                <a:cubicBezTo>
                  <a:pt x="1089367" y="4178958"/>
                  <a:pt x="453475" y="3813531"/>
                  <a:pt x="77980" y="3257727"/>
                </a:cubicBezTo>
                <a:lnTo>
                  <a:pt x="0" y="3129367"/>
                </a:lnTo>
                <a:lnTo>
                  <a:pt x="831517" y="244059"/>
                </a:lnTo>
                <a:lnTo>
                  <a:pt x="997290" y="164202"/>
                </a:lnTo>
                <a:cubicBezTo>
                  <a:pt x="1247271" y="58468"/>
                  <a:pt x="1522112" y="0"/>
                  <a:pt x="1810609" y="0"/>
                </a:cubicBezTo>
                <a:cubicBezTo>
                  <a:pt x="2026982" y="0"/>
                  <a:pt x="2235673" y="32888"/>
                  <a:pt x="2431956" y="93939"/>
                </a:cubicBezTo>
                <a:close/>
              </a:path>
            </a:pathLst>
          </a:custGeom>
          <a:gradFill>
            <a:gsLst>
              <a:gs pos="36000">
                <a:schemeClr val="accent6">
                  <a:lumMod val="60000"/>
                  <a:lumOff val="40000"/>
                  <a:alpha val="6000"/>
                </a:schemeClr>
              </a:gs>
              <a:gs pos="100000">
                <a:schemeClr val="accent6">
                  <a:alpha val="2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7" name="Rectangle 41">
            <a:extLst>
              <a:ext uri="{FF2B5EF4-FFF2-40B4-BE49-F238E27FC236}">
                <a16:creationId xmlns:a16="http://schemas.microsoft.com/office/drawing/2014/main" id="{BF9338F5-05AB-4DC5-BD1C-1A9F26C38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50099" y="411154"/>
            <a:ext cx="4395601" cy="3581400"/>
          </a:xfrm>
          <a:prstGeom prst="rect">
            <a:avLst/>
          </a:prstGeom>
          <a:gradFill>
            <a:gsLst>
              <a:gs pos="0">
                <a:schemeClr val="accent5">
                  <a:alpha val="29000"/>
                </a:schemeClr>
              </a:gs>
              <a:gs pos="100000">
                <a:schemeClr val="accent4">
                  <a:alpha val="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D3D6106-B192-4544-B26A-D4ADCC4EE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68280"/>
            <a:ext cx="3390645" cy="3363597"/>
          </a:xfrm>
        </p:spPr>
        <p:txBody>
          <a:bodyPr vert="horz" lIns="0" tIns="0" rIns="0" bIns="0" rtlCol="0" anchor="b">
            <a:normAutofit/>
          </a:bodyPr>
          <a:lstStyle/>
          <a:p>
            <a:pPr algn="r">
              <a:lnSpc>
                <a:spcPct val="90000"/>
              </a:lnSpc>
            </a:pPr>
            <a:br>
              <a:rPr lang="en-US" dirty="0">
                <a:solidFill>
                  <a:schemeClr val="bg1"/>
                </a:solidFill>
              </a:rPr>
            </a:b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The mouse ran up the clock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2F520AD-FDD8-42FB-AFC4-4FA30EB3134B}"/>
              </a:ext>
            </a:extLst>
          </p:cNvPr>
          <p:cNvGrpSpPr>
            <a:grpSpLocks noChangeAspect="1"/>
          </p:cNvGrpSpPr>
          <p:nvPr/>
        </p:nvGrpSpPr>
        <p:grpSpPr>
          <a:xfrm>
            <a:off x="6830249" y="457200"/>
            <a:ext cx="2568956" cy="5943600"/>
            <a:chOff x="0" y="0"/>
            <a:chExt cx="1742894" cy="4030218"/>
          </a:xfrm>
        </p:grpSpPr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31FE6D5F-405C-4F1F-8765-C87DE1DD04E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837473B0-CC2E-450A-ABE3-18F120FF3D39}">
                  <a1611:picAttrSrcUrl xmlns:a1611="http://schemas.microsoft.com/office/drawing/2016/11/main" r:id="rId3"/>
                </a:ext>
              </a:extLst>
            </a:blip>
            <a:stretch>
              <a:fillRect/>
            </a:stretch>
          </p:blipFill>
          <p:spPr>
            <a:xfrm>
              <a:off x="313566" y="0"/>
              <a:ext cx="1429328" cy="3992589"/>
            </a:xfrm>
            <a:prstGeom prst="rect">
              <a:avLst/>
            </a:prstGeom>
          </p:spPr>
        </p:pic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440FF389-A27E-4EBE-9B1C-CB2253D7518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837473B0-CC2E-450A-ABE3-18F120FF3D39}">
                  <a1611:picAttrSrcUrl xmlns:a1611="http://schemas.microsoft.com/office/drawing/2016/11/main" r:id="rId5"/>
                </a:ext>
              </a:extLst>
            </a:blip>
            <a:stretch>
              <a:fillRect/>
            </a:stretch>
          </p:blipFill>
          <p:spPr>
            <a:xfrm rot="17544357">
              <a:off x="-287038" y="3116048"/>
              <a:ext cx="1201208" cy="627131"/>
            </a:xfrm>
            <a:prstGeom prst="rect">
              <a:avLst/>
            </a:prstGeom>
            <a:scene3d>
              <a:camera prst="orthographicFront">
                <a:rot lat="0" lon="10800000" rev="0"/>
              </a:camera>
              <a:lightRig rig="threePt" dir="t"/>
            </a:scene3d>
          </p:spPr>
        </p:pic>
      </p:grpSp>
    </p:spTree>
    <p:extLst>
      <p:ext uri="{BB962C8B-B14F-4D97-AF65-F5344CB8AC3E}">
        <p14:creationId xmlns:p14="http://schemas.microsoft.com/office/powerpoint/2010/main" val="2351308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BD4C0BBB-0042-4603-A226-6117F3FD5B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C44F520-2598-460E-9F91-B02F60830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1DBC8414-BE7E-4B6C-A114-B2C3795C88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EC398C5-5C2E-4038-9DB3-DE2B5A9BEF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09318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89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2F10B26-073B-4B10-8AAA-161242DD82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153806" y="1153804"/>
            <a:ext cx="6346209" cy="4038601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>
                  <a:alpha val="92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610DBBC7-698F-4A54-B1CB-A99F9CC356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59574" y="3578975"/>
            <a:ext cx="2502407" cy="4055644"/>
          </a:xfrm>
          <a:prstGeom prst="rect">
            <a:avLst/>
          </a:prstGeom>
          <a:gradFill>
            <a:gsLst>
              <a:gs pos="2000">
                <a:schemeClr val="accent5">
                  <a:alpha val="28000"/>
                </a:schemeClr>
              </a:gs>
              <a:gs pos="100000">
                <a:schemeClr val="accent4">
                  <a:alpha val="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DE6E822A-8BCF-432C-83E6-BBE821476C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13000">
                <a:schemeClr val="accent4">
                  <a:lumMod val="20000"/>
                  <a:lumOff val="80000"/>
                  <a:alpha val="2000"/>
                </a:schemeClr>
              </a:gs>
              <a:gs pos="100000">
                <a:schemeClr val="accent6">
                  <a:alpha val="29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990F20F-6D4E-7044-AAD8-7F7BEE9EE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243" y="681317"/>
            <a:ext cx="3236613" cy="3406187"/>
          </a:xfrm>
        </p:spPr>
        <p:txBody>
          <a:bodyPr vert="horz" lIns="0" tIns="0" rIns="0" bIns="0" rtlCol="0" anchor="b">
            <a:normAutofit/>
          </a:bodyPr>
          <a:lstStyle/>
          <a:p>
            <a:pPr algn="r"/>
            <a:r>
              <a:rPr lang="en-US" spc="750">
                <a:solidFill>
                  <a:schemeClr val="bg1"/>
                </a:solidFill>
              </a:rPr>
              <a:t>The clock Struck one</a:t>
            </a:r>
          </a:p>
        </p:txBody>
      </p:sp>
      <p:pic>
        <p:nvPicPr>
          <p:cNvPr id="15" name="Picture 14" descr="A black and white clock&#10;&#10;Description automatically generated with medium confidence">
            <a:extLst>
              <a:ext uri="{FF2B5EF4-FFF2-40B4-BE49-F238E27FC236}">
                <a16:creationId xmlns:a16="http://schemas.microsoft.com/office/drawing/2014/main" id="{ACAA607A-4B01-48B2-94C5-F78AB66F8A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135131" y="457200"/>
            <a:ext cx="5951114" cy="5951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484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>
            <a:extLst>
              <a:ext uri="{FF2B5EF4-FFF2-40B4-BE49-F238E27FC236}">
                <a16:creationId xmlns:a16="http://schemas.microsoft.com/office/drawing/2014/main" id="{BD4C0BBB-0042-4603-A226-6117F3FD5B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EC44F520-2598-460E-9F91-B02F60830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7" name="Rectangle 46">
            <a:extLst>
              <a:ext uri="{FF2B5EF4-FFF2-40B4-BE49-F238E27FC236}">
                <a16:creationId xmlns:a16="http://schemas.microsoft.com/office/drawing/2014/main" id="{040BF4A1-714C-419E-A19F-578DE93BE0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2F91A9BD-D57F-4941-931F-40597AB3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409317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89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54DB264-9467-4730-B9E9-C9A97DD669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790128" y="3609527"/>
            <a:ext cx="2458347" cy="4038601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BB097F88-2120-47B4-B891-5B28F66BBD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64227" y="1757079"/>
            <a:ext cx="3900088" cy="4178958"/>
          </a:xfrm>
          <a:custGeom>
            <a:avLst/>
            <a:gdLst>
              <a:gd name="connsiteX0" fmla="*/ 2431956 w 3900088"/>
              <a:gd name="connsiteY0" fmla="*/ 93939 h 4178958"/>
              <a:gd name="connsiteX1" fmla="*/ 3900088 w 3900088"/>
              <a:gd name="connsiteY1" fmla="*/ 2089479 h 4178958"/>
              <a:gd name="connsiteX2" fmla="*/ 1810609 w 3900088"/>
              <a:gd name="connsiteY2" fmla="*/ 4178958 h 4178958"/>
              <a:gd name="connsiteX3" fmla="*/ 77980 w 3900088"/>
              <a:gd name="connsiteY3" fmla="*/ 3257727 h 4178958"/>
              <a:gd name="connsiteX4" fmla="*/ 0 w 3900088"/>
              <a:gd name="connsiteY4" fmla="*/ 3129367 h 4178958"/>
              <a:gd name="connsiteX5" fmla="*/ 831517 w 3900088"/>
              <a:gd name="connsiteY5" fmla="*/ 244059 h 4178958"/>
              <a:gd name="connsiteX6" fmla="*/ 997290 w 3900088"/>
              <a:gd name="connsiteY6" fmla="*/ 164202 h 4178958"/>
              <a:gd name="connsiteX7" fmla="*/ 1810609 w 3900088"/>
              <a:gd name="connsiteY7" fmla="*/ 0 h 4178958"/>
              <a:gd name="connsiteX8" fmla="*/ 2431956 w 3900088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088" h="4178958">
                <a:moveTo>
                  <a:pt x="2431956" y="93939"/>
                </a:moveTo>
                <a:cubicBezTo>
                  <a:pt x="3282517" y="358491"/>
                  <a:pt x="3900088" y="1151865"/>
                  <a:pt x="3900088" y="2089479"/>
                </a:cubicBezTo>
                <a:cubicBezTo>
                  <a:pt x="3900088" y="3243466"/>
                  <a:pt x="2964596" y="4178958"/>
                  <a:pt x="1810609" y="4178958"/>
                </a:cubicBezTo>
                <a:cubicBezTo>
                  <a:pt x="1089367" y="4178958"/>
                  <a:pt x="453475" y="3813531"/>
                  <a:pt x="77980" y="3257727"/>
                </a:cubicBezTo>
                <a:lnTo>
                  <a:pt x="0" y="3129367"/>
                </a:lnTo>
                <a:lnTo>
                  <a:pt x="831517" y="244059"/>
                </a:lnTo>
                <a:lnTo>
                  <a:pt x="997290" y="164202"/>
                </a:lnTo>
                <a:cubicBezTo>
                  <a:pt x="1247271" y="58468"/>
                  <a:pt x="1522112" y="0"/>
                  <a:pt x="1810609" y="0"/>
                </a:cubicBezTo>
                <a:cubicBezTo>
                  <a:pt x="2026982" y="0"/>
                  <a:pt x="2235673" y="32888"/>
                  <a:pt x="2431956" y="93939"/>
                </a:cubicBezTo>
                <a:close/>
              </a:path>
            </a:pathLst>
          </a:custGeom>
          <a:gradFill>
            <a:gsLst>
              <a:gs pos="36000">
                <a:schemeClr val="accent6">
                  <a:lumMod val="60000"/>
                  <a:lumOff val="40000"/>
                  <a:alpha val="6000"/>
                </a:schemeClr>
              </a:gs>
              <a:gs pos="100000">
                <a:schemeClr val="accent6">
                  <a:alpha val="2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BF9338F5-05AB-4DC5-BD1C-1A9F26C38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50099" y="411154"/>
            <a:ext cx="4395601" cy="3581400"/>
          </a:xfrm>
          <a:prstGeom prst="rect">
            <a:avLst/>
          </a:prstGeom>
          <a:gradFill>
            <a:gsLst>
              <a:gs pos="0">
                <a:schemeClr val="accent5">
                  <a:alpha val="29000"/>
                </a:schemeClr>
              </a:gs>
              <a:gs pos="100000">
                <a:schemeClr val="accent4">
                  <a:alpha val="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879EE9-4062-2441-A255-4C826AB03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68280"/>
            <a:ext cx="3390645" cy="3363597"/>
          </a:xfrm>
        </p:spPr>
        <p:txBody>
          <a:bodyPr vert="horz" lIns="0" tIns="0" rIns="0" bIns="0" rtlCol="0" anchor="b">
            <a:norm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The mouse ran down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87BEDAE-609F-7440-9CA9-1599812B0269}"/>
              </a:ext>
            </a:extLst>
          </p:cNvPr>
          <p:cNvGrpSpPr>
            <a:grpSpLocks noChangeAspect="1"/>
          </p:cNvGrpSpPr>
          <p:nvPr/>
        </p:nvGrpSpPr>
        <p:grpSpPr>
          <a:xfrm>
            <a:off x="6827772" y="457200"/>
            <a:ext cx="2573909" cy="5943600"/>
            <a:chOff x="0" y="0"/>
            <a:chExt cx="1729394" cy="3992589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9F426450-262B-6645-88D6-D2010611FE3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837473B0-CC2E-450A-ABE3-18F120FF3D39}">
                  <a1611:picAttrSrcUrl xmlns:a1611="http://schemas.microsoft.com/office/drawing/2016/11/main" r:id="rId3"/>
                </a:ext>
              </a:extLst>
            </a:blip>
            <a:stretch>
              <a:fillRect/>
            </a:stretch>
          </p:blipFill>
          <p:spPr>
            <a:xfrm>
              <a:off x="0" y="0"/>
              <a:ext cx="1429328" cy="3992589"/>
            </a:xfrm>
            <a:prstGeom prst="rect">
              <a:avLst/>
            </a:prstGeom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F4679560-A820-7B47-8788-11AC8C130D3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837473B0-CC2E-450A-ABE3-18F120FF3D39}">
                  <a1611:picAttrSrcUrl xmlns:a1611="http://schemas.microsoft.com/office/drawing/2016/11/main" r:id="rId5"/>
                </a:ext>
              </a:extLst>
            </a:blip>
            <a:stretch>
              <a:fillRect/>
            </a:stretch>
          </p:blipFill>
          <p:spPr>
            <a:xfrm rot="6271620">
              <a:off x="815225" y="2097136"/>
              <a:ext cx="1201208" cy="627131"/>
            </a:xfrm>
            <a:prstGeom prst="rect">
              <a:avLst/>
            </a:prstGeom>
            <a:scene3d>
              <a:camera prst="orthographicFront">
                <a:rot lat="0" lon="10800000" rev="0"/>
              </a:camera>
              <a:lightRig rig="threePt" dir="t"/>
            </a:scene3d>
          </p:spPr>
        </p:pic>
      </p:grpSp>
    </p:spTree>
    <p:extLst>
      <p:ext uri="{BB962C8B-B14F-4D97-AF65-F5344CB8AC3E}">
        <p14:creationId xmlns:p14="http://schemas.microsoft.com/office/powerpoint/2010/main" val="310243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D4C0BBB-0042-4603-A226-6117F3FD5B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C44F520-2598-460E-9F91-B02F60830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3698ABF1-2D7A-4C8C-A41A-0957412746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5E160AE-3C66-4235-84C0-BD472DE6AC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2" y="-17416"/>
            <a:ext cx="12192002" cy="6892832"/>
          </a:xfrm>
          <a:prstGeom prst="rect">
            <a:avLst/>
          </a:prstGeom>
          <a:gradFill>
            <a:gsLst>
              <a:gs pos="0">
                <a:schemeClr val="accent6"/>
              </a:gs>
              <a:gs pos="95000">
                <a:schemeClr val="accent5">
                  <a:alpha val="81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39CC7EE-929B-4FA6-BA5A-86D02B7924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4" y="4369578"/>
            <a:ext cx="12192004" cy="2505838"/>
          </a:xfrm>
          <a:prstGeom prst="rect">
            <a:avLst/>
          </a:prstGeom>
          <a:gradFill>
            <a:gsLst>
              <a:gs pos="0">
                <a:schemeClr val="accent5">
                  <a:alpha val="0"/>
                </a:schemeClr>
              </a:gs>
              <a:gs pos="95000">
                <a:schemeClr val="accent2">
                  <a:alpha val="63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4BB87F2-3BE0-433A-AD90-24CE82FBFE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57191" y="-17416"/>
            <a:ext cx="11734809" cy="6892831"/>
          </a:xfrm>
          <a:prstGeom prst="rect">
            <a:avLst/>
          </a:prstGeom>
          <a:gradFill>
            <a:gsLst>
              <a:gs pos="22000">
                <a:schemeClr val="accent2">
                  <a:alpha val="43000"/>
                </a:schemeClr>
              </a:gs>
              <a:gs pos="99000">
                <a:schemeClr val="accent5">
                  <a:alpha val="33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366B6A15-54B2-4DFA-B2EF-ED937D8CC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417086">
            <a:off x="5496703" y="1105097"/>
            <a:ext cx="5005754" cy="5005754"/>
          </a:xfrm>
          <a:prstGeom prst="ellipse">
            <a:avLst/>
          </a:prstGeom>
          <a:gradFill>
            <a:gsLst>
              <a:gs pos="31000">
                <a:schemeClr val="accent6">
                  <a:lumMod val="75000"/>
                  <a:alpha val="0"/>
                </a:schemeClr>
              </a:gs>
              <a:gs pos="85000">
                <a:schemeClr val="accent6">
                  <a:alpha val="3700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60DA6D8-1AE1-42F8-808F-E247404A44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935529" y="-1495746"/>
            <a:ext cx="4739543" cy="7696200"/>
          </a:xfrm>
          <a:prstGeom prst="rect">
            <a:avLst/>
          </a:prstGeom>
          <a:gradFill>
            <a:gsLst>
              <a:gs pos="5200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6">
                  <a:alpha val="25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7CC8070-7ED2-D841-A457-072291F2D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9276" y="661358"/>
            <a:ext cx="6692881" cy="3347559"/>
          </a:xfrm>
        </p:spPr>
        <p:txBody>
          <a:bodyPr vert="horz" lIns="0" tIns="0" rIns="0" bIns="0" rtlCol="0" anchor="b">
            <a:normAutofit/>
          </a:bodyPr>
          <a:lstStyle/>
          <a:p>
            <a:pPr algn="r"/>
            <a:r>
              <a:rPr lang="en-US" sz="4400" spc="750">
                <a:solidFill>
                  <a:schemeClr val="bg1"/>
                </a:solidFill>
              </a:rPr>
              <a:t>Hickory dickory dock</a:t>
            </a:r>
          </a:p>
        </p:txBody>
      </p:sp>
    </p:spTree>
    <p:extLst>
      <p:ext uri="{BB962C8B-B14F-4D97-AF65-F5344CB8AC3E}">
        <p14:creationId xmlns:p14="http://schemas.microsoft.com/office/powerpoint/2010/main" val="1187749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81706BFF-9428-114B-A26A-90389D376EB7}"/>
              </a:ext>
            </a:extLst>
          </p:cNvPr>
          <p:cNvSpPr txBox="1"/>
          <p:nvPr/>
        </p:nvSpPr>
        <p:spPr>
          <a:xfrm>
            <a:off x="748146" y="83127"/>
            <a:ext cx="9797143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Hickory Dickory Dock Sound Story</a:t>
            </a:r>
          </a:p>
          <a:p>
            <a:endParaRPr lang="en-US" dirty="0"/>
          </a:p>
          <a:p>
            <a:r>
              <a:rPr lang="en-US" b="1" dirty="0"/>
              <a:t>Materials</a:t>
            </a:r>
            <a:r>
              <a:rPr lang="en-US" dirty="0"/>
              <a:t>:</a:t>
            </a:r>
          </a:p>
          <a:p>
            <a:r>
              <a:rPr lang="en-US" dirty="0"/>
              <a:t>Barred instrument(s)</a:t>
            </a:r>
          </a:p>
          <a:p>
            <a:r>
              <a:rPr lang="en-US" dirty="0"/>
              <a:t>Finger Cymbal or other metal unpitched percussion</a:t>
            </a:r>
          </a:p>
          <a:p>
            <a:r>
              <a:rPr lang="en-US" dirty="0"/>
              <a:t>Tick-tock block</a:t>
            </a:r>
          </a:p>
          <a:p>
            <a:endParaRPr lang="en-US" dirty="0"/>
          </a:p>
          <a:p>
            <a:r>
              <a:rPr lang="en-US" b="1" dirty="0"/>
              <a:t>A way to proceed</a:t>
            </a:r>
            <a:r>
              <a:rPr lang="en-US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Present the rhyme to the students using purposeful vocal inflections and extended pauses at the end of each line (you can use the slides at any point within the process)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Patschen the beat that you wish to use for your bordun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Speak the rhyme while students patschen the bordun (depending on the ability level of the students, stressing over the steadiness of the bordun maybe effort best spent on other things)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Discuss how the rhyme will be in 5 sections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	Hickory Dickory Dock – Broken bordun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	The mouse ran up the clock – ascending mallet playing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	The clock struck one – Finger cymbal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	The mouse ran down – descending mallet playing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	Hickory Dickory Dock – Broken bordun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Practice the entire thing without instruments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Add instruments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Use the Tick-tock block to “maintain” your tempo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Add a coda - unison play after the last word</a:t>
            </a:r>
          </a:p>
        </p:txBody>
      </p:sp>
    </p:spTree>
    <p:extLst>
      <p:ext uri="{BB962C8B-B14F-4D97-AF65-F5344CB8AC3E}">
        <p14:creationId xmlns:p14="http://schemas.microsoft.com/office/powerpoint/2010/main" val="3094019724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RiseVTI">
  <a:themeElements>
    <a:clrScheme name="AnalogousFromLightSeedLeftStep">
      <a:dk1>
        <a:srgbClr val="000000"/>
      </a:dk1>
      <a:lt1>
        <a:srgbClr val="FFFFFF"/>
      </a:lt1>
      <a:dk2>
        <a:srgbClr val="243141"/>
      </a:dk2>
      <a:lt2>
        <a:srgbClr val="E2E8E3"/>
      </a:lt2>
      <a:accent1>
        <a:srgbClr val="EA72CE"/>
      </a:accent1>
      <a:accent2>
        <a:srgbClr val="CB53E6"/>
      </a:accent2>
      <a:accent3>
        <a:srgbClr val="A372EA"/>
      </a:accent3>
      <a:accent4>
        <a:srgbClr val="5355E6"/>
      </a:accent4>
      <a:accent5>
        <a:srgbClr val="72A6EA"/>
      </a:accent5>
      <a:accent6>
        <a:srgbClr val="34B1C8"/>
      </a:accent6>
      <a:hlink>
        <a:srgbClr val="568E63"/>
      </a:hlink>
      <a:folHlink>
        <a:srgbClr val="7F7F7F"/>
      </a:folHlink>
    </a:clrScheme>
    <a:fontScheme name="Avenir">
      <a:majorFont>
        <a:latin typeface="Tw Cen MT"/>
        <a:ea typeface=""/>
        <a:cs typeface=""/>
      </a:majorFont>
      <a:minorFont>
        <a:latin typeface="Tw Cen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RiseVTI" id="{C2FC082F-B444-4222-AF20-78444CCB5722}" vid="{39F213E4-0CBC-40CB-B3F6-8C5562B6B9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216</Words>
  <Application>Microsoft Macintosh PowerPoint</Application>
  <PresentationFormat>Widescreen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Tw Cen MT</vt:lpstr>
      <vt:lpstr>GradientRiseVTI</vt:lpstr>
      <vt:lpstr>Hickory Dickory Dock</vt:lpstr>
      <vt:lpstr>Hickory dickory dock</vt:lpstr>
      <vt:lpstr>  The mouse ran up the clock</vt:lpstr>
      <vt:lpstr>The clock Struck one</vt:lpstr>
      <vt:lpstr>The mouse ran down</vt:lpstr>
      <vt:lpstr>Hickory dickory dock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Hickory Dickory Dock</dc:title>
  <dc:creator>Patrick L. Ware</dc:creator>
  <cp:lastModifiedBy>Jenn Christofferson</cp:lastModifiedBy>
  <cp:revision>4</cp:revision>
  <dcterms:created xsi:type="dcterms:W3CDTF">2021-11-30T01:31:53Z</dcterms:created>
  <dcterms:modified xsi:type="dcterms:W3CDTF">2021-11-30T21:32:08Z</dcterms:modified>
</cp:coreProperties>
</file>